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360" r:id="rId3"/>
    <p:sldId id="291" r:id="rId4"/>
    <p:sldId id="292" r:id="rId5"/>
    <p:sldId id="293" r:id="rId6"/>
    <p:sldId id="294" r:id="rId7"/>
    <p:sldId id="295" r:id="rId8"/>
    <p:sldId id="347" r:id="rId9"/>
    <p:sldId id="361" r:id="rId10"/>
    <p:sldId id="300" r:id="rId11"/>
    <p:sldId id="359" r:id="rId12"/>
    <p:sldId id="356" r:id="rId13"/>
    <p:sldId id="354" r:id="rId14"/>
    <p:sldId id="358" r:id="rId15"/>
    <p:sldId id="265" r:id="rId16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83365-3597-40CB-A39E-B6A8E241D0CA}" v="21" dt="2024-03-20T17:58:01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Dollevoet" userId="9911a9d5-5c64-4915-bb70-1ce13f5d653e" providerId="ADAL" clId="{CA983365-3597-40CB-A39E-B6A8E241D0CA}"/>
    <pc:docChg chg="undo custSel addSld delSld modSld sldOrd">
      <pc:chgData name="Thomas Dollevoet" userId="9911a9d5-5c64-4915-bb70-1ce13f5d653e" providerId="ADAL" clId="{CA983365-3597-40CB-A39E-B6A8E241D0CA}" dt="2024-03-20T17:58:28.247" v="617"/>
      <pc:docMkLst>
        <pc:docMk/>
      </pc:docMkLst>
      <pc:sldChg chg="addSp delSp modSp mod">
        <pc:chgData name="Thomas Dollevoet" userId="9911a9d5-5c64-4915-bb70-1ce13f5d653e" providerId="ADAL" clId="{CA983365-3597-40CB-A39E-B6A8E241D0CA}" dt="2024-03-19T14:37:03.071" v="610" actId="6549"/>
        <pc:sldMkLst>
          <pc:docMk/>
          <pc:sldMk cId="2237449510" sldId="289"/>
        </pc:sldMkLst>
        <pc:spChg chg="mod">
          <ac:chgData name="Thomas Dollevoet" userId="9911a9d5-5c64-4915-bb70-1ce13f5d653e" providerId="ADAL" clId="{CA983365-3597-40CB-A39E-B6A8E241D0CA}" dt="2024-03-19T14:37:03.071" v="610" actId="6549"/>
          <ac:spMkLst>
            <pc:docMk/>
            <pc:sldMk cId="2237449510" sldId="289"/>
            <ac:spMk id="3" creationId="{0BEBD345-CE1A-4923-B707-E20D51F9E7A9}"/>
          </ac:spMkLst>
        </pc:spChg>
        <pc:picChg chg="add mod">
          <ac:chgData name="Thomas Dollevoet" userId="9911a9d5-5c64-4915-bb70-1ce13f5d653e" providerId="ADAL" clId="{CA983365-3597-40CB-A39E-B6A8E241D0CA}" dt="2024-03-19T14:03:41.031" v="324" actId="1076"/>
          <ac:picMkLst>
            <pc:docMk/>
            <pc:sldMk cId="2237449510" sldId="289"/>
            <ac:picMk id="2" creationId="{A37E7E38-25BC-19AC-28DE-E7B31145E820}"/>
          </ac:picMkLst>
        </pc:picChg>
        <pc:picChg chg="add mod">
          <ac:chgData name="Thomas Dollevoet" userId="9911a9d5-5c64-4915-bb70-1ce13f5d653e" providerId="ADAL" clId="{CA983365-3597-40CB-A39E-B6A8E241D0CA}" dt="2024-03-19T14:35:52.487" v="590" actId="1076"/>
          <ac:picMkLst>
            <pc:docMk/>
            <pc:sldMk cId="2237449510" sldId="289"/>
            <ac:picMk id="4" creationId="{E854F3F2-57B2-26CD-078E-1D9070972AB4}"/>
          </ac:picMkLst>
        </pc:picChg>
        <pc:picChg chg="add del mod">
          <ac:chgData name="Thomas Dollevoet" userId="9911a9d5-5c64-4915-bb70-1ce13f5d653e" providerId="ADAL" clId="{CA983365-3597-40CB-A39E-B6A8E241D0CA}" dt="2024-03-19T14:35:19.762" v="575" actId="21"/>
          <ac:picMkLst>
            <pc:docMk/>
            <pc:sldMk cId="2237449510" sldId="289"/>
            <ac:picMk id="6" creationId="{8B126F4D-B0F3-12CF-A198-F42D230345E1}"/>
          </ac:picMkLst>
        </pc:picChg>
        <pc:picChg chg="add mod">
          <ac:chgData name="Thomas Dollevoet" userId="9911a9d5-5c64-4915-bb70-1ce13f5d653e" providerId="ADAL" clId="{CA983365-3597-40CB-A39E-B6A8E241D0CA}" dt="2024-03-19T14:36:55.841" v="609" actId="1076"/>
          <ac:picMkLst>
            <pc:docMk/>
            <pc:sldMk cId="2237449510" sldId="289"/>
            <ac:picMk id="8" creationId="{F6E5D00D-2EF6-233E-D725-F41584437C3F}"/>
          </ac:picMkLst>
        </pc:picChg>
        <pc:picChg chg="add del">
          <ac:chgData name="Thomas Dollevoet" userId="9911a9d5-5c64-4915-bb70-1ce13f5d653e" providerId="ADAL" clId="{CA983365-3597-40CB-A39E-B6A8E241D0CA}" dt="2024-03-19T14:04:04.920" v="385" actId="478"/>
          <ac:picMkLst>
            <pc:docMk/>
            <pc:sldMk cId="2237449510" sldId="289"/>
            <ac:picMk id="14" creationId="{94083D90-44A3-0739-954D-21F9284628AD}"/>
          </ac:picMkLst>
        </pc:picChg>
        <pc:picChg chg="add del">
          <ac:chgData name="Thomas Dollevoet" userId="9911a9d5-5c64-4915-bb70-1ce13f5d653e" providerId="ADAL" clId="{CA983365-3597-40CB-A39E-B6A8E241D0CA}" dt="2024-03-19T14:04:02.366" v="383" actId="478"/>
          <ac:picMkLst>
            <pc:docMk/>
            <pc:sldMk cId="2237449510" sldId="289"/>
            <ac:picMk id="16" creationId="{113ED3BC-EEA5-C803-A3C8-4CC414B92330}"/>
          </ac:picMkLst>
        </pc:picChg>
        <pc:picChg chg="mod">
          <ac:chgData name="Thomas Dollevoet" userId="9911a9d5-5c64-4915-bb70-1ce13f5d653e" providerId="ADAL" clId="{CA983365-3597-40CB-A39E-B6A8E241D0CA}" dt="2024-03-19T14:36:48.493" v="608" actId="1076"/>
          <ac:picMkLst>
            <pc:docMk/>
            <pc:sldMk cId="2237449510" sldId="289"/>
            <ac:picMk id="17" creationId="{FE20A15A-3FCA-5EFD-1C48-114C4E8C74A1}"/>
          </ac:picMkLst>
        </pc:picChg>
      </pc:sldChg>
      <pc:sldChg chg="delSp modSp mod">
        <pc:chgData name="Thomas Dollevoet" userId="9911a9d5-5c64-4915-bb70-1ce13f5d653e" providerId="ADAL" clId="{CA983365-3597-40CB-A39E-B6A8E241D0CA}" dt="2024-03-20T17:58:28.247" v="617"/>
        <pc:sldMkLst>
          <pc:docMk/>
          <pc:sldMk cId="2878237343" sldId="292"/>
        </pc:sldMkLst>
        <pc:spChg chg="del mod">
          <ac:chgData name="Thomas Dollevoet" userId="9911a9d5-5c64-4915-bb70-1ce13f5d653e" providerId="ADAL" clId="{CA983365-3597-40CB-A39E-B6A8E241D0CA}" dt="2024-03-20T17:58:28.247" v="617"/>
          <ac:spMkLst>
            <pc:docMk/>
            <pc:sldMk cId="2878237343" sldId="292"/>
            <ac:spMk id="5" creationId="{04AFC7F1-C175-9905-C267-409FECA1F1ED}"/>
          </ac:spMkLst>
        </pc:spChg>
        <pc:picChg chg="mod">
          <ac:chgData name="Thomas Dollevoet" userId="9911a9d5-5c64-4915-bb70-1ce13f5d653e" providerId="ADAL" clId="{CA983365-3597-40CB-A39E-B6A8E241D0CA}" dt="2024-03-20T17:58:25.254" v="615" actId="1076"/>
          <ac:picMkLst>
            <pc:docMk/>
            <pc:sldMk cId="2878237343" sldId="292"/>
            <ac:picMk id="4" creationId="{92FD36C7-C867-FFA5-401D-B2CCA7EB6DD9}"/>
          </ac:picMkLst>
        </pc:picChg>
      </pc:sldChg>
      <pc:sldChg chg="del">
        <pc:chgData name="Thomas Dollevoet" userId="9911a9d5-5c64-4915-bb70-1ce13f5d653e" providerId="ADAL" clId="{CA983365-3597-40CB-A39E-B6A8E241D0CA}" dt="2024-03-19T09:46:07.470" v="8" actId="47"/>
        <pc:sldMkLst>
          <pc:docMk/>
          <pc:sldMk cId="3651682931" sldId="297"/>
        </pc:sldMkLst>
      </pc:sldChg>
      <pc:sldChg chg="delSp add del mod">
        <pc:chgData name="Thomas Dollevoet" userId="9911a9d5-5c64-4915-bb70-1ce13f5d653e" providerId="ADAL" clId="{CA983365-3597-40CB-A39E-B6A8E241D0CA}" dt="2024-03-19T09:45:16.910" v="3" actId="2696"/>
        <pc:sldMkLst>
          <pc:docMk/>
          <pc:sldMk cId="1064811761" sldId="299"/>
        </pc:sldMkLst>
        <pc:picChg chg="del">
          <ac:chgData name="Thomas Dollevoet" userId="9911a9d5-5c64-4915-bb70-1ce13f5d653e" providerId="ADAL" clId="{CA983365-3597-40CB-A39E-B6A8E241D0CA}" dt="2024-03-19T09:40:56.959" v="2" actId="478"/>
          <ac:picMkLst>
            <pc:docMk/>
            <pc:sldMk cId="1064811761" sldId="299"/>
            <ac:picMk id="11" creationId="{C476C33B-3FFE-8131-79E1-C255D7ECB625}"/>
          </ac:picMkLst>
        </pc:picChg>
      </pc:sldChg>
      <pc:sldChg chg="del ord">
        <pc:chgData name="Thomas Dollevoet" userId="9911a9d5-5c64-4915-bb70-1ce13f5d653e" providerId="ADAL" clId="{CA983365-3597-40CB-A39E-B6A8E241D0CA}" dt="2024-03-19T09:46:03.449" v="7"/>
        <pc:sldMkLst>
          <pc:docMk/>
          <pc:sldMk cId="4277851856" sldId="300"/>
        </pc:sldMkLst>
      </pc:sldChg>
      <pc:sldChg chg="del">
        <pc:chgData name="Thomas Dollevoet" userId="9911a9d5-5c64-4915-bb70-1ce13f5d653e" providerId="ADAL" clId="{CA983365-3597-40CB-A39E-B6A8E241D0CA}" dt="2024-03-19T14:01:33.796" v="184" actId="47"/>
        <pc:sldMkLst>
          <pc:docMk/>
          <pc:sldMk cId="4115096379" sldId="318"/>
        </pc:sldMkLst>
      </pc:sldChg>
      <pc:sldChg chg="modSp mod">
        <pc:chgData name="Thomas Dollevoet" userId="9911a9d5-5c64-4915-bb70-1ce13f5d653e" providerId="ADAL" clId="{CA983365-3597-40CB-A39E-B6A8E241D0CA}" dt="2024-03-19T09:49:12.826" v="173" actId="20577"/>
        <pc:sldMkLst>
          <pc:docMk/>
          <pc:sldMk cId="1546178485" sldId="354"/>
        </pc:sldMkLst>
        <pc:spChg chg="mod">
          <ac:chgData name="Thomas Dollevoet" userId="9911a9d5-5c64-4915-bb70-1ce13f5d653e" providerId="ADAL" clId="{CA983365-3597-40CB-A39E-B6A8E241D0CA}" dt="2024-03-19T09:49:12.826" v="173" actId="20577"/>
          <ac:spMkLst>
            <pc:docMk/>
            <pc:sldMk cId="1546178485" sldId="354"/>
            <ac:spMk id="19" creationId="{E0694302-62EE-BDDB-3C33-528D42E90684}"/>
          </ac:spMkLst>
        </pc:spChg>
      </pc:sldChg>
      <pc:sldChg chg="addSp delSp modSp mod ord">
        <pc:chgData name="Thomas Dollevoet" userId="9911a9d5-5c64-4915-bb70-1ce13f5d653e" providerId="ADAL" clId="{CA983365-3597-40CB-A39E-B6A8E241D0CA}" dt="2024-03-19T09:55:41.578" v="177" actId="1076"/>
        <pc:sldMkLst>
          <pc:docMk/>
          <pc:sldMk cId="1260303775" sldId="359"/>
        </pc:sldMkLst>
        <pc:spChg chg="mod">
          <ac:chgData name="Thomas Dollevoet" userId="9911a9d5-5c64-4915-bb70-1ce13f5d653e" providerId="ADAL" clId="{CA983365-3597-40CB-A39E-B6A8E241D0CA}" dt="2024-03-19T09:47:02.430" v="110" actId="255"/>
          <ac:spMkLst>
            <pc:docMk/>
            <pc:sldMk cId="1260303775" sldId="359"/>
            <ac:spMk id="3" creationId="{0BEBD345-CE1A-4923-B707-E20D51F9E7A9}"/>
          </ac:spMkLst>
        </pc:spChg>
        <pc:picChg chg="add mod modCrop">
          <ac:chgData name="Thomas Dollevoet" userId="9911a9d5-5c64-4915-bb70-1ce13f5d653e" providerId="ADAL" clId="{CA983365-3597-40CB-A39E-B6A8E241D0CA}" dt="2024-03-19T09:55:41.578" v="177" actId="1076"/>
          <ac:picMkLst>
            <pc:docMk/>
            <pc:sldMk cId="1260303775" sldId="359"/>
            <ac:picMk id="5" creationId="{46F698A0-D6B3-97A0-1B36-C847A72CCFD6}"/>
          </ac:picMkLst>
        </pc:picChg>
        <pc:picChg chg="del mod">
          <ac:chgData name="Thomas Dollevoet" userId="9911a9d5-5c64-4915-bb70-1ce13f5d653e" providerId="ADAL" clId="{CA983365-3597-40CB-A39E-B6A8E241D0CA}" dt="2024-03-19T09:47:04.589" v="111" actId="478"/>
          <ac:picMkLst>
            <pc:docMk/>
            <pc:sldMk cId="1260303775" sldId="359"/>
            <ac:picMk id="6" creationId="{694C5B76-69F6-E5EB-BE6A-EED9AAFA407C}"/>
          </ac:picMkLst>
        </pc:picChg>
      </pc:sldChg>
      <pc:sldChg chg="delSp mod">
        <pc:chgData name="Thomas Dollevoet" userId="9911a9d5-5c64-4915-bb70-1ce13f5d653e" providerId="ADAL" clId="{CA983365-3597-40CB-A39E-B6A8E241D0CA}" dt="2024-03-19T09:45:25.819" v="4" actId="478"/>
        <pc:sldMkLst>
          <pc:docMk/>
          <pc:sldMk cId="1207943480" sldId="360"/>
        </pc:sldMkLst>
        <pc:spChg chg="del">
          <ac:chgData name="Thomas Dollevoet" userId="9911a9d5-5c64-4915-bb70-1ce13f5d653e" providerId="ADAL" clId="{CA983365-3597-40CB-A39E-B6A8E241D0CA}" dt="2024-03-19T09:45:25.819" v="4" actId="478"/>
          <ac:spMkLst>
            <pc:docMk/>
            <pc:sldMk cId="1207943480" sldId="360"/>
            <ac:spMk id="8" creationId="{37812EB5-3F69-115F-7B9B-AAE59BDAEC0F}"/>
          </ac:spMkLst>
        </pc:spChg>
      </pc:sldChg>
      <pc:sldChg chg="modSp mod">
        <pc:chgData name="Thomas Dollevoet" userId="9911a9d5-5c64-4915-bb70-1ce13f5d653e" providerId="ADAL" clId="{CA983365-3597-40CB-A39E-B6A8E241D0CA}" dt="2024-03-19T09:56:00.608" v="183" actId="20577"/>
        <pc:sldMkLst>
          <pc:docMk/>
          <pc:sldMk cId="2962011972" sldId="361"/>
        </pc:sldMkLst>
        <pc:spChg chg="mod">
          <ac:chgData name="Thomas Dollevoet" userId="9911a9d5-5c64-4915-bb70-1ce13f5d653e" providerId="ADAL" clId="{CA983365-3597-40CB-A39E-B6A8E241D0CA}" dt="2024-03-19T09:56:00.608" v="183" actId="20577"/>
          <ac:spMkLst>
            <pc:docMk/>
            <pc:sldMk cId="2962011972" sldId="361"/>
            <ac:spMk id="3" creationId="{0BEBD345-CE1A-4923-B707-E20D51F9E7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E7816-35C6-40C3-AFA3-AE3B66304F63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FA983-59DF-46B4-9E0D-D26CFDF05C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09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4FDC-4BFC-0246-AB2A-11EDF823E84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97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Tijdlijn: 55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Kennissessies: 12 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Kick-off: 292 aanmeldingen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4FDC-4BFC-0246-AB2A-11EDF823E84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9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4FDC-4BFC-0246-AB2A-11EDF823E84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32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AC115-18D0-45F8-ABAA-40B02BE81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BA0F62-A34B-47A0-973C-8038D36FE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AD9A19-4215-4020-B0AF-01843A90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A4DEB-91A9-4CB3-A9DA-4C47F77B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747A2D-DBCA-44AA-AE9E-9C131A8F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50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6FD02-E9EE-4448-A5F2-15B05E0A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08D3A0-2194-4EBF-8779-761476C89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BCC815-344A-42E9-A38B-3E859838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4A5D2-B3F6-46F2-9BF0-7E4C0105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F57FBC-0FA4-4E86-B731-DD987183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14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876167-430E-476A-843E-489394EBF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F986DF-E384-48B3-8247-EEEB68F02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1E3DE8-EA6A-4F0E-A958-2B4B9E5E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FB65F1-03F7-4A1B-B5D5-C2F678F6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EC250B-6EFF-47FF-BDBC-AA66E0D0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78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710ED-0248-4919-B409-7573B0CD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DFF639-B8BE-461F-874F-32F30FE04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DE374-3979-4B1E-8238-F25DECBE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AAD816-1886-47AC-8D3A-075136B9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814C05-62FB-4676-880B-EBCAFF8B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07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4EA30-2DA8-4106-B6F7-A364733F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C07330-76AC-4B30-A153-BB1D4D10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505B1-3A85-49AE-886B-BE29C3E0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B381AA-FB2B-485A-8A1D-2F18CEE8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C4CB7E-F78D-4C71-939D-136EE680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34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E63E1-F7FA-44D8-ADBB-11BEDA37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BC486-3911-437A-A08C-52BD27D7D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EA1A29-B7DA-42E4-80CC-F6B0018F1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7CF6D7-B912-4683-99C6-FEFF5D23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D4C076-D38C-4F37-92B6-223C22FD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17AF09-A6C9-4FAF-A0C5-EABF99F4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33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FA534-BD9C-4AE0-9356-017C557C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1179C-A07A-4F2A-9B02-91B6AC97B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FEFF00-6474-4A34-A0D7-1C6659A2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B7AA31C-EFF2-4E05-9F42-7E2CF9A50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AEA6D0-7588-48F2-A7FF-F7E2ED3BD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46D8C5-FF76-4204-BEDB-BCA0CABB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4C678F-6D6D-4860-A6C6-7C24E290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3A7D3F-3E7A-4AAD-9BC6-68D07F76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25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FE265-AF1E-42A3-AB73-92259230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F671109-EDC5-4E83-AD7A-6EAB81C4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404547-E5CB-42CE-8CEE-B71F78C0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4C6D9A-87FC-4A28-A117-CA16BDC9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91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9C617DB-1247-471D-9D6D-6C122E12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2D7D28E-0213-4838-8C29-BFCEBB42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417ADB-62E8-471F-A1CF-F060F8F0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44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C297F-E2FE-4A7F-BEE0-34AA5932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D1B12F-6C2C-4FBE-8B80-E54F4BCF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3F3A58-412F-4C25-9808-17DAA353A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A039F5-BD26-41D4-9A20-F46745C7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1AE7C1-8665-40FC-9BD8-7B813287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A2A2B6-135A-4521-880A-6153C153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40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4002E-FB20-48B6-8A17-0CE0976F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9251E4-4D4E-4FDA-B08F-1F05614DC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EDF72B-CB3E-456D-B4E3-0C64CA9B6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47741-77F7-4F9B-BE7A-15244183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6EFF7C-2CA2-4977-A752-07C13B65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982A13-66ED-4E76-88F8-C2B66217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32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3CFDB4-00E5-41B9-A9F2-BD5DDA0C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436007-37A4-44A7-9245-12378B8E4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B38E09-9868-418F-8215-E96BB03DD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0323-644F-43BF-976C-FF71006E74F1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F4C6DA-EE58-4411-9153-8EC30F003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AEB32C-57C3-4609-9481-4B2621DB6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93CA2-487B-4798-9537-4643EAEEE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t.dollevoet@1sociaaldomein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t.dollevoet@1sociaaldomein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402772" y="294640"/>
            <a:ext cx="11386456" cy="64325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2" algn="ctr"/>
            <a:endParaRPr lang="nl-NL" sz="2800" b="1" dirty="0"/>
          </a:p>
          <a:p>
            <a:pPr lvl="2" algn="ctr"/>
            <a:r>
              <a:rPr lang="nl-NL" sz="3200" b="1" dirty="0"/>
              <a:t>Organisatie overstijgend samenwerken op 1SociaalDomein         </a:t>
            </a:r>
          </a:p>
          <a:p>
            <a:pPr lvl="2"/>
            <a:endParaRPr lang="nl-NL" sz="2400" dirty="0"/>
          </a:p>
          <a:p>
            <a:pPr lvl="2"/>
            <a:endParaRPr lang="nl-NL" sz="2400" dirty="0"/>
          </a:p>
          <a:p>
            <a:pPr lvl="2"/>
            <a:r>
              <a:rPr lang="nl-NL" sz="2400" dirty="0"/>
              <a:t>					</a:t>
            </a:r>
            <a:r>
              <a:rPr lang="nl-NL" sz="2400"/>
              <a:t>     </a:t>
            </a:r>
            <a:r>
              <a:rPr lang="nl-NL" sz="2800" b="1"/>
              <a:t>Channel </a:t>
            </a:r>
            <a:r>
              <a:rPr lang="nl-NL" sz="2800" b="1" dirty="0"/>
              <a:t>Zorgwekkend Gedrag   </a:t>
            </a:r>
            <a:endParaRPr lang="nl-NL" sz="2400" b="1" dirty="0"/>
          </a:p>
          <a:p>
            <a:pPr lvl="2"/>
            <a:endParaRPr lang="nl-NL" sz="2400" dirty="0"/>
          </a:p>
          <a:p>
            <a:pPr lvl="2"/>
            <a:endParaRPr lang="nl-NL" sz="2400" dirty="0"/>
          </a:p>
          <a:p>
            <a:pPr lvl="2"/>
            <a:br>
              <a:rPr lang="nl-NL" sz="2400" dirty="0"/>
            </a:br>
            <a:endParaRPr lang="nl-NL" sz="2400" dirty="0"/>
          </a:p>
          <a:p>
            <a:pPr lvl="2"/>
            <a:r>
              <a:rPr lang="nl-NL" sz="2400" dirty="0"/>
              <a:t>                                                                                  </a:t>
            </a:r>
          </a:p>
          <a:p>
            <a:pPr lvl="2"/>
            <a:endParaRPr lang="nl-NL" sz="2400" dirty="0"/>
          </a:p>
          <a:p>
            <a:pPr lvl="2"/>
            <a:endParaRPr lang="nl-NL" sz="2400" dirty="0"/>
          </a:p>
          <a:p>
            <a:pPr lvl="2"/>
            <a:endParaRPr lang="nl-NL" dirty="0"/>
          </a:p>
          <a:p>
            <a:pPr lvl="2"/>
            <a:br>
              <a:rPr lang="nl-NL" dirty="0"/>
            </a:br>
            <a:r>
              <a:rPr lang="nl-NL" dirty="0"/>
              <a:t>Thomas Dollevoet</a:t>
            </a:r>
            <a:br>
              <a:rPr lang="nl-NL" dirty="0"/>
            </a:br>
            <a:r>
              <a:rPr lang="nl-NL" dirty="0">
                <a:hlinkClick r:id="rId2"/>
              </a:rPr>
              <a:t>t.dollevoet@1sociaaldomein.nl</a:t>
            </a:r>
            <a:r>
              <a:rPr lang="nl-NL" dirty="0"/>
              <a:t> </a:t>
            </a:r>
            <a:endParaRPr lang="nl-NL" sz="1600" dirty="0"/>
          </a:p>
          <a:p>
            <a:pPr lvl="2"/>
            <a:br>
              <a:rPr lang="nl-NL" dirty="0"/>
            </a:br>
            <a:endParaRPr lang="nl-NL" dirty="0"/>
          </a:p>
        </p:txBody>
      </p:sp>
      <p:pic>
        <p:nvPicPr>
          <p:cNvPr id="17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FE20A15A-3FCA-5EFD-1C48-114C4E8C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92" y="5775034"/>
            <a:ext cx="952136" cy="95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854F3F2-57B2-26CD-078E-1D9070972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1"/>
          <a:stretch/>
        </p:blipFill>
        <p:spPr>
          <a:xfrm>
            <a:off x="5992947" y="2674289"/>
            <a:ext cx="4845591" cy="2980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6E5D00D-2EF6-233E-D725-F41584437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636" y="1599305"/>
            <a:ext cx="2931245" cy="36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412130" y="377670"/>
            <a:ext cx="11367740" cy="6370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2800" i="1" dirty="0"/>
          </a:p>
          <a:p>
            <a:endParaRPr lang="nl-NL" sz="20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                                  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518" y="5738543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461920-3A9D-DECC-70A8-F674FEE1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9" y="601356"/>
            <a:ext cx="6316055" cy="23630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908A15B-D5CB-4FD4-8497-42B88D5F6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306" y="799846"/>
            <a:ext cx="6316055" cy="1949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3420CB1-FB52-EFAA-8241-A0462857D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38" y="2227710"/>
            <a:ext cx="6450856" cy="2363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9BD4E1F-869D-D0BC-0289-68F7E6301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197" y="3076342"/>
            <a:ext cx="6773447" cy="2010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507F52E-90A3-50B4-EB51-3725AB233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39" y="4691149"/>
            <a:ext cx="5253566" cy="1766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01F2A44-E68B-CFBE-3A9E-99EC0C43C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9557" y="5199119"/>
            <a:ext cx="6083351" cy="14600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75E7DE1E-C7D0-3168-37C4-BA58D5F68A5D}"/>
              </a:ext>
            </a:extLst>
          </p:cNvPr>
          <p:cNvSpPr txBox="1"/>
          <p:nvPr/>
        </p:nvSpPr>
        <p:spPr>
          <a:xfrm>
            <a:off x="1461213" y="601356"/>
            <a:ext cx="1888309" cy="272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30B7AC0-5F3A-2C8B-065C-71075D59AD4D}"/>
              </a:ext>
            </a:extLst>
          </p:cNvPr>
          <p:cNvSpPr txBox="1"/>
          <p:nvPr/>
        </p:nvSpPr>
        <p:spPr>
          <a:xfrm>
            <a:off x="6094639" y="999323"/>
            <a:ext cx="1888309" cy="272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04D7E8D-4C44-EB2D-5B58-E6A14927ACC6}"/>
              </a:ext>
            </a:extLst>
          </p:cNvPr>
          <p:cNvSpPr txBox="1"/>
          <p:nvPr/>
        </p:nvSpPr>
        <p:spPr>
          <a:xfrm>
            <a:off x="1461213" y="2352643"/>
            <a:ext cx="1888309" cy="272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7D45931-BD63-E840-CA5A-0A142C6B7B7C}"/>
              </a:ext>
            </a:extLst>
          </p:cNvPr>
          <p:cNvSpPr txBox="1"/>
          <p:nvPr/>
        </p:nvSpPr>
        <p:spPr>
          <a:xfrm>
            <a:off x="5217885" y="3217028"/>
            <a:ext cx="1888309" cy="272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6299F90-BDAE-ADDE-5977-B98AA2E01CA4}"/>
              </a:ext>
            </a:extLst>
          </p:cNvPr>
          <p:cNvSpPr txBox="1"/>
          <p:nvPr/>
        </p:nvSpPr>
        <p:spPr>
          <a:xfrm>
            <a:off x="1364429" y="4717736"/>
            <a:ext cx="1888309" cy="272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AE529D0-A0DE-9470-61C8-F389D899459D}"/>
              </a:ext>
            </a:extLst>
          </p:cNvPr>
          <p:cNvSpPr txBox="1"/>
          <p:nvPr/>
        </p:nvSpPr>
        <p:spPr>
          <a:xfrm>
            <a:off x="6045624" y="5301334"/>
            <a:ext cx="1888309" cy="272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785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412130" y="612844"/>
            <a:ext cx="11313308" cy="5786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200" b="1" dirty="0"/>
          </a:p>
          <a:p>
            <a:r>
              <a:rPr lang="nl-NL" sz="3000" b="1" dirty="0"/>
              <a:t>Werk samen op Channel Meldpunt Zorgwekkend Gedrag – Live demo  </a:t>
            </a:r>
          </a:p>
          <a:p>
            <a:endParaRPr lang="nl-NL" sz="3600" b="1" dirty="0"/>
          </a:p>
          <a:p>
            <a:endParaRPr lang="nl-NL" sz="3600" b="1" dirty="0"/>
          </a:p>
          <a:p>
            <a:endParaRPr lang="nl-NL" sz="3600" b="1" dirty="0"/>
          </a:p>
          <a:p>
            <a:endParaRPr lang="nl-NL" sz="3600" b="1" dirty="0"/>
          </a:p>
          <a:p>
            <a:endParaRPr lang="nl-NL" sz="3600" b="1" dirty="0"/>
          </a:p>
          <a:p>
            <a:endParaRPr lang="nl-NL" sz="3600" b="1" dirty="0"/>
          </a:p>
          <a:p>
            <a:endParaRPr lang="nl-NL" sz="3600" b="1" dirty="0"/>
          </a:p>
          <a:p>
            <a:endParaRPr lang="nl-NL" sz="3600" b="1" dirty="0"/>
          </a:p>
          <a:p>
            <a:endParaRPr lang="nl-NL" sz="2000" b="1" dirty="0"/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487" y="5439870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F698A0-D6B3-97A0-1B36-C847A72CC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1"/>
          <a:stretch/>
        </p:blipFill>
        <p:spPr>
          <a:xfrm>
            <a:off x="2499360" y="2212340"/>
            <a:ext cx="5719352" cy="3517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30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3AA63D0-DEBA-696D-004E-1C4F731878B0}"/>
              </a:ext>
            </a:extLst>
          </p:cNvPr>
          <p:cNvSpPr txBox="1"/>
          <p:nvPr/>
        </p:nvSpPr>
        <p:spPr>
          <a:xfrm>
            <a:off x="103737" y="1124734"/>
            <a:ext cx="11984525" cy="5293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						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  <a:p>
            <a:endParaRPr lang="nl-NL" sz="1000" dirty="0"/>
          </a:p>
          <a:p>
            <a:endParaRPr lang="nl-NL" sz="1000" dirty="0"/>
          </a:p>
          <a:p>
            <a:br>
              <a:rPr lang="nl-NL" sz="1000" dirty="0"/>
            </a:br>
            <a:br>
              <a:rPr lang="nl-NL" sz="1000" dirty="0"/>
            </a:br>
            <a:endParaRPr lang="nl-NL" sz="1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67E6CE9-0C08-0FBD-7A49-CF180EC2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81" y="1647200"/>
            <a:ext cx="6242100" cy="42488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0493D90-FACF-4F6B-3490-C03603D2BDE6}"/>
              </a:ext>
            </a:extLst>
          </p:cNvPr>
          <p:cNvSpPr txBox="1"/>
          <p:nvPr/>
        </p:nvSpPr>
        <p:spPr>
          <a:xfrm>
            <a:off x="6800125" y="1762949"/>
            <a:ext cx="54671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Behoefte</a:t>
            </a:r>
            <a:br>
              <a:rPr lang="nl-NL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</a:br>
            <a:endParaRPr lang="nl-NL" b="1" dirty="0">
              <a:solidFill>
                <a:schemeClr val="accent1">
                  <a:lumMod val="50000"/>
                </a:schemeClr>
              </a:solidFill>
              <a:latin typeface="-apple-system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Verbeteren gebiedsgericht samenwerken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Verbinden van professionals Jeugdhulp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Ondersteunen integrale samenwerking casuïstiek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06D806-C375-FDDD-E463-BE10E3D85367}"/>
              </a:ext>
            </a:extLst>
          </p:cNvPr>
          <p:cNvSpPr txBox="1"/>
          <p:nvPr/>
        </p:nvSpPr>
        <p:spPr>
          <a:xfrm>
            <a:off x="6800125" y="3796098"/>
            <a:ext cx="5316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Doel</a:t>
            </a:r>
            <a:br>
              <a:rPr lang="nl-NL" b="1" dirty="0">
                <a:solidFill>
                  <a:schemeClr val="accent1">
                    <a:lumMod val="50000"/>
                  </a:schemeClr>
                </a:solidFill>
              </a:rPr>
            </a:b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Professionele netwerk vergroten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Stimuleren kennisuitwisseling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Verbeteren organisatie overstijgende samenwerking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nl-NL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nl-N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Gestart in september 2023 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AD283E43-2D08-649D-EC51-DE6EA4027708}"/>
              </a:ext>
            </a:extLst>
          </p:cNvPr>
          <p:cNvSpPr txBox="1">
            <a:spLocks/>
          </p:cNvSpPr>
          <p:nvPr/>
        </p:nvSpPr>
        <p:spPr>
          <a:xfrm>
            <a:off x="445484" y="449845"/>
            <a:ext cx="5560362" cy="525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300" b="1" dirty="0">
                <a:solidFill>
                  <a:schemeClr val="tx2">
                    <a:lumMod val="75000"/>
                  </a:schemeClr>
                </a:solidFill>
              </a:rPr>
              <a:t>Jeugdhulp Amsterdam DUO</a:t>
            </a:r>
          </a:p>
        </p:txBody>
      </p:sp>
      <p:pic>
        <p:nvPicPr>
          <p:cNvPr id="10" name="Afbeelding 13" descr="Afbeelding met logo&#10;&#10;Automatisch gegenereerde beschrijving">
            <a:extLst>
              <a:ext uri="{FF2B5EF4-FFF2-40B4-BE49-F238E27FC236}">
                <a16:creationId xmlns:a16="http://schemas.microsoft.com/office/drawing/2014/main" id="{DC0C6FFE-D017-1E1C-4412-F55A073D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526" y="273083"/>
            <a:ext cx="1624941" cy="5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A75F0D9-6145-DEB6-9CD7-504B40D15DFC}"/>
              </a:ext>
            </a:extLst>
          </p:cNvPr>
          <p:cNvSpPr txBox="1"/>
          <p:nvPr/>
        </p:nvSpPr>
        <p:spPr>
          <a:xfrm>
            <a:off x="103737" y="850726"/>
            <a:ext cx="11976503" cy="58751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						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977E8B-9E3C-2842-7271-05C9B708A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70" y="1002248"/>
            <a:ext cx="6088285" cy="4113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13" descr="Afbeelding met logo&#10;&#10;Automatisch gegenereerde beschrijving">
            <a:extLst>
              <a:ext uri="{FF2B5EF4-FFF2-40B4-BE49-F238E27FC236}">
                <a16:creationId xmlns:a16="http://schemas.microsoft.com/office/drawing/2014/main" id="{6CDC81C4-2103-E824-480F-615131EF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526" y="273083"/>
            <a:ext cx="1624941" cy="528814"/>
          </a:xfrm>
          <a:prstGeom prst="rect">
            <a:avLst/>
          </a:prstGeom>
        </p:spPr>
      </p:pic>
      <p:sp>
        <p:nvSpPr>
          <p:cNvPr id="14" name="Ondertitel 2">
            <a:extLst>
              <a:ext uri="{FF2B5EF4-FFF2-40B4-BE49-F238E27FC236}">
                <a16:creationId xmlns:a16="http://schemas.microsoft.com/office/drawing/2014/main" id="{FF670A55-6F7C-E3F4-9B97-E22EF5CABCEC}"/>
              </a:ext>
            </a:extLst>
          </p:cNvPr>
          <p:cNvSpPr txBox="1">
            <a:spLocks/>
          </p:cNvSpPr>
          <p:nvPr/>
        </p:nvSpPr>
        <p:spPr>
          <a:xfrm>
            <a:off x="435324" y="273083"/>
            <a:ext cx="5560362" cy="525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300" b="1" dirty="0">
                <a:solidFill>
                  <a:schemeClr val="tx2">
                    <a:lumMod val="75000"/>
                  </a:schemeClr>
                </a:solidFill>
              </a:rPr>
              <a:t>Jeugdhulp Amsterdam DUO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AB27EA5-E31D-C422-7A7E-9AA45A8A0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786" y="4394358"/>
            <a:ext cx="5736944" cy="20419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0694302-62EE-BDDB-3C33-528D42E90684}"/>
              </a:ext>
            </a:extLst>
          </p:cNvPr>
          <p:cNvSpPr txBox="1"/>
          <p:nvPr/>
        </p:nvSpPr>
        <p:spPr>
          <a:xfrm>
            <a:off x="6700682" y="992970"/>
            <a:ext cx="46442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</a:br>
            <a:r>
              <a:rPr lang="nl-NL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Binnen 6 maanden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</a:br>
            <a:endParaRPr lang="nl-NL" dirty="0">
              <a:solidFill>
                <a:schemeClr val="accent1">
                  <a:lumMod val="50000"/>
                </a:schemeClr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Netwerk: 1250+ professionals 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</a:br>
            <a:endParaRPr lang="nl-NL" dirty="0">
              <a:solidFill>
                <a:schemeClr val="accent1">
                  <a:lumMod val="50000"/>
                </a:schemeClr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Vragen &amp; antwoorden: 300+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</a:br>
            <a:endParaRPr lang="nl-NL" dirty="0">
              <a:solidFill>
                <a:schemeClr val="accent1">
                  <a:lumMod val="50000"/>
                </a:schemeClr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Gelezen: 3.655+ </a:t>
            </a:r>
            <a:endParaRPr lang="nl-NL" sz="1400" dirty="0">
              <a:solidFill>
                <a:schemeClr val="accent1">
                  <a:lumMod val="50000"/>
                </a:schemeClr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Interactie: 8%+</a:t>
            </a:r>
            <a:endParaRPr lang="nl-NL" dirty="0"/>
          </a:p>
        </p:txBody>
      </p:sp>
      <p:sp>
        <p:nvSpPr>
          <p:cNvPr id="20" name="Pijl links 19">
            <a:extLst>
              <a:ext uri="{FF2B5EF4-FFF2-40B4-BE49-F238E27FC236}">
                <a16:creationId xmlns:a16="http://schemas.microsoft.com/office/drawing/2014/main" id="{473FF479-5F42-9D1B-257E-DB6644C880CE}"/>
              </a:ext>
            </a:extLst>
          </p:cNvPr>
          <p:cNvSpPr/>
          <p:nvPr/>
        </p:nvSpPr>
        <p:spPr>
          <a:xfrm rot="19753815" flipV="1">
            <a:off x="7711081" y="4852886"/>
            <a:ext cx="1709580" cy="274760"/>
          </a:xfrm>
          <a:prstGeom prst="rightArrow">
            <a:avLst>
              <a:gd name="adj1" fmla="val 65838"/>
              <a:gd name="adj2" fmla="val 50000"/>
            </a:avLst>
          </a:prstGeom>
          <a:solidFill>
            <a:srgbClr val="029FE3"/>
          </a:solidFill>
          <a:ln>
            <a:solidFill>
              <a:srgbClr val="029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1F6F211-BB5A-14FD-4548-2B5293BB406A}"/>
              </a:ext>
            </a:extLst>
          </p:cNvPr>
          <p:cNvSpPr txBox="1"/>
          <p:nvPr/>
        </p:nvSpPr>
        <p:spPr>
          <a:xfrm>
            <a:off x="8181500" y="5545609"/>
            <a:ext cx="2115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2"/>
                </a:solidFill>
              </a:rPr>
              <a:t>Vliegende start</a:t>
            </a:r>
            <a:endParaRPr lang="nl-N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7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C15C3E5-6B31-978F-89B7-4C9EF3E28612}"/>
              </a:ext>
            </a:extLst>
          </p:cNvPr>
          <p:cNvSpPr txBox="1"/>
          <p:nvPr/>
        </p:nvSpPr>
        <p:spPr>
          <a:xfrm>
            <a:off x="274320" y="1229605"/>
            <a:ext cx="11541760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r>
              <a:rPr lang="nl-NL" sz="3600" dirty="0"/>
              <a:t>							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</p:txBody>
      </p:sp>
      <p:pic>
        <p:nvPicPr>
          <p:cNvPr id="13" name="Afbeelding 13" descr="Afbeelding met logo&#10;&#10;Automatisch gegenereerde beschrijving">
            <a:extLst>
              <a:ext uri="{FF2B5EF4-FFF2-40B4-BE49-F238E27FC236}">
                <a16:creationId xmlns:a16="http://schemas.microsoft.com/office/drawing/2014/main" id="{1198253B-478A-9327-AE87-446D6666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526" y="273083"/>
            <a:ext cx="1624941" cy="528814"/>
          </a:xfrm>
          <a:prstGeom prst="rect">
            <a:avLst/>
          </a:prstGeom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FE2C3BC5-7E9A-D179-13CE-219CFE9F34E1}"/>
              </a:ext>
            </a:extLst>
          </p:cNvPr>
          <p:cNvSpPr txBox="1">
            <a:spLocks/>
          </p:cNvSpPr>
          <p:nvPr/>
        </p:nvSpPr>
        <p:spPr>
          <a:xfrm>
            <a:off x="435324" y="273083"/>
            <a:ext cx="5560362" cy="525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300" b="1" dirty="0">
                <a:solidFill>
                  <a:schemeClr val="tx2">
                    <a:lumMod val="75000"/>
                  </a:schemeClr>
                </a:solidFill>
              </a:rPr>
              <a:t>Opbrengsten Amsterdam</a:t>
            </a: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8D7BFE8E-CC8E-0619-1474-C978A79E2B0E}"/>
              </a:ext>
            </a:extLst>
          </p:cNvPr>
          <p:cNvSpPr/>
          <p:nvPr/>
        </p:nvSpPr>
        <p:spPr>
          <a:xfrm>
            <a:off x="725244" y="1832090"/>
            <a:ext cx="3269149" cy="2587616"/>
          </a:xfrm>
          <a:prstGeom prst="roundRect">
            <a:avLst/>
          </a:prstGeom>
          <a:solidFill>
            <a:srgbClr val="D8E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br>
              <a:rPr lang="nl-N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Professioneel netwerk</a:t>
            </a:r>
            <a:br>
              <a:rPr lang="nl-NL" b="1" dirty="0">
                <a:solidFill>
                  <a:schemeClr val="accent1">
                    <a:lumMod val="50000"/>
                  </a:schemeClr>
                </a:solidFill>
              </a:rPr>
            </a:b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Vinden van expertise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Elkaar beter kennen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Op de hoogte ontwikkelingen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Verbonden in landelijk netwerk</a:t>
            </a:r>
          </a:p>
          <a:p>
            <a:pPr algn="ctr"/>
            <a:endParaRPr lang="nl-NL" dirty="0"/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009614B6-457D-B694-B9E3-2C112B56F9B1}"/>
              </a:ext>
            </a:extLst>
          </p:cNvPr>
          <p:cNvSpPr/>
          <p:nvPr/>
        </p:nvSpPr>
        <p:spPr>
          <a:xfrm>
            <a:off x="4245136" y="1832091"/>
            <a:ext cx="3269149" cy="2587616"/>
          </a:xfrm>
          <a:prstGeom prst="roundRect">
            <a:avLst/>
          </a:prstGeom>
          <a:solidFill>
            <a:srgbClr val="D8E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Kennisuitwisseling</a:t>
            </a:r>
          </a:p>
          <a:p>
            <a:pPr marL="285750" indent="-285750">
              <a:buFont typeface="Wingdings" pitchFamily="2" charset="2"/>
              <a:buChar char="§"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Leren van elkaar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Weten wie wat doet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Borgen van kennis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Vakkennis vergroten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Accreditatie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nl-NL" dirty="0"/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56D6A8A9-364D-82BF-0734-1EFBE1E805E9}"/>
              </a:ext>
            </a:extLst>
          </p:cNvPr>
          <p:cNvSpPr/>
          <p:nvPr/>
        </p:nvSpPr>
        <p:spPr>
          <a:xfrm>
            <a:off x="7765028" y="1832090"/>
            <a:ext cx="3269149" cy="2587616"/>
          </a:xfrm>
          <a:prstGeom prst="roundRect">
            <a:avLst/>
          </a:prstGeom>
          <a:solidFill>
            <a:srgbClr val="D8EFE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Organisatie overstijgende</a:t>
            </a:r>
          </a:p>
          <a:p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samenwerking</a:t>
            </a:r>
            <a:br>
              <a:rPr lang="nl-NL" b="1" dirty="0">
                <a:solidFill>
                  <a:schemeClr val="accent1">
                    <a:lumMod val="50000"/>
                  </a:schemeClr>
                </a:solidFill>
              </a:rPr>
            </a:b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Integrale wijkaanpak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Samenwerken in projecten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Casuïstiek centraal vastleggen 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nl-NL" dirty="0"/>
          </a:p>
        </p:txBody>
      </p:sp>
      <p:pic>
        <p:nvPicPr>
          <p:cNvPr id="25" name="Picture 2" descr="MediReva_duurzaamheid_icoon_tijdsbesparing_kleur_2 - MediReva">
            <a:extLst>
              <a:ext uri="{FF2B5EF4-FFF2-40B4-BE49-F238E27FC236}">
                <a16:creationId xmlns:a16="http://schemas.microsoft.com/office/drawing/2014/main" id="{BCFE5DB6-9B65-652D-5CC8-CAF831706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92" y="4518786"/>
            <a:ext cx="1625863" cy="16258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rvaring En Kennisuitwisseling Stockvectorkunst en meer beelden van  Uitwisselen - Uitwisselen, Wijsheid, Deskundigheid - iStock">
            <a:extLst>
              <a:ext uri="{FF2B5EF4-FFF2-40B4-BE49-F238E27FC236}">
                <a16:creationId xmlns:a16="http://schemas.microsoft.com/office/drawing/2014/main" id="{E41D17A8-D36C-3C90-D44E-A16CF88B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00" y="4597572"/>
            <a:ext cx="2238173" cy="14906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DC73368A-F287-E14A-8EEC-CBFAB8DCF34A}"/>
              </a:ext>
            </a:extLst>
          </p:cNvPr>
          <p:cNvSpPr txBox="1"/>
          <p:nvPr/>
        </p:nvSpPr>
        <p:spPr>
          <a:xfrm>
            <a:off x="4878731" y="6215585"/>
            <a:ext cx="200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Kennis uit hoofden 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7D1457A-A49E-F633-A06F-04177D38099D}"/>
              </a:ext>
            </a:extLst>
          </p:cNvPr>
          <p:cNvSpPr txBox="1"/>
          <p:nvPr/>
        </p:nvSpPr>
        <p:spPr>
          <a:xfrm>
            <a:off x="1163350" y="6215585"/>
            <a:ext cx="22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Duurzaam verbonden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B2440BF-4E5F-A78F-263A-A778FCDDFEA9}"/>
              </a:ext>
            </a:extLst>
          </p:cNvPr>
          <p:cNvSpPr txBox="1"/>
          <p:nvPr/>
        </p:nvSpPr>
        <p:spPr>
          <a:xfrm>
            <a:off x="8757322" y="624373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Tijdsbesparing</a:t>
            </a:r>
          </a:p>
        </p:txBody>
      </p:sp>
      <p:sp>
        <p:nvSpPr>
          <p:cNvPr id="3" name="AutoShape 2" descr="De bouwstenen van een netwerk - Boom Management">
            <a:extLst>
              <a:ext uri="{FF2B5EF4-FFF2-40B4-BE49-F238E27FC236}">
                <a16:creationId xmlns:a16="http://schemas.microsoft.com/office/drawing/2014/main" id="{8F398F2D-A784-B828-55FF-9E03D8EC21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2DFAF5C-9427-12D3-7FF4-AD4781B72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63" y="4597572"/>
            <a:ext cx="2099784" cy="15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1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A3EE9C57-2D31-43A4-87DE-76C5B6AC405A}"/>
              </a:ext>
            </a:extLst>
          </p:cNvPr>
          <p:cNvSpPr txBox="1"/>
          <p:nvPr/>
        </p:nvSpPr>
        <p:spPr>
          <a:xfrm>
            <a:off x="2637464" y="582301"/>
            <a:ext cx="3326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b="1" dirty="0"/>
              <a:t>Thomas </a:t>
            </a:r>
            <a:r>
              <a:rPr lang="nl-NL" b="1" dirty="0" err="1"/>
              <a:t>Dollevoet</a:t>
            </a:r>
            <a:br>
              <a:rPr lang="nl-NL" dirty="0"/>
            </a:br>
            <a:r>
              <a:rPr lang="nl-NL" dirty="0"/>
              <a:t>1SociaalDomein</a:t>
            </a:r>
          </a:p>
          <a:p>
            <a:r>
              <a:rPr lang="nl-NL" dirty="0">
                <a:hlinkClick r:id="rId2"/>
              </a:rPr>
              <a:t>t.dollevoet@1sociaaldomein.nl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510361" y="2613626"/>
            <a:ext cx="10994067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/>
              <a:t>	</a:t>
            </a:r>
            <a:r>
              <a:rPr lang="nl-NL" sz="2400" b="1" u="sng" dirty="0"/>
              <a:t>2016 – 2020: Opleiding Bestuurskunde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Opleiding bestuurskunde </a:t>
            </a:r>
          </a:p>
          <a:p>
            <a:pPr marL="1714500" lvl="3" indent="-342900">
              <a:buFontTx/>
              <a:buChar char="-"/>
            </a:pPr>
            <a:r>
              <a:rPr lang="nl-NL" sz="2400" dirty="0"/>
              <a:t>Onderzoeksopdracht Wonen: Leefbaarheid </a:t>
            </a:r>
          </a:p>
          <a:p>
            <a:pPr marL="1714500" lvl="3" indent="-342900">
              <a:buFontTx/>
              <a:buChar char="-"/>
            </a:pPr>
            <a:r>
              <a:rPr lang="nl-NL" sz="2400" dirty="0"/>
              <a:t>Onderzoeksopdracht Welzijn: Interprofessionele Samenwerking</a:t>
            </a:r>
            <a:endParaRPr lang="nl-NL" sz="2400" u="sng" dirty="0"/>
          </a:p>
          <a:p>
            <a:pPr lvl="2"/>
            <a:r>
              <a:rPr lang="nl-NL" sz="2400" b="1" u="sng" dirty="0"/>
              <a:t>2020 – 2021: Welzijn de Meierij, Projectmedewerker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Ondersteuning implementatie Welzijn op recept </a:t>
            </a:r>
            <a:br>
              <a:rPr lang="nl-NL" sz="2400" dirty="0"/>
            </a:br>
            <a:endParaRPr lang="nl-NL" sz="2400" dirty="0"/>
          </a:p>
          <a:p>
            <a:pPr lvl="2"/>
            <a:r>
              <a:rPr lang="nl-NL" sz="2400" b="1" u="sng" dirty="0"/>
              <a:t>2020 – heden: 1SociaalDomein, Adviserend projectleider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Versterken van regionale samenwerking in zorg, welzijn, wonen &amp; onderwijs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Ondersteunen van het primaire proces van het uitvoerende werkveld 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CCFE36F-3ADD-934F-979E-84DB84ADE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" y="327229"/>
            <a:ext cx="1858276" cy="2024320"/>
          </a:xfrm>
        </p:spPr>
      </p:pic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4F9C932E-3B41-78AC-EB52-7C2BC79A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522" y="-26423"/>
            <a:ext cx="1365812" cy="13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1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466562" y="851850"/>
            <a:ext cx="1125887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endParaRPr lang="nl-NL" sz="3600" b="1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487" y="5494210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5E90197-3E53-1D35-68BE-4F8E8AA5B49A}"/>
              </a:ext>
            </a:extLst>
          </p:cNvPr>
          <p:cNvSpPr txBox="1"/>
          <p:nvPr/>
        </p:nvSpPr>
        <p:spPr>
          <a:xfrm>
            <a:off x="1290320" y="1399118"/>
            <a:ext cx="469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Een casus.. 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DA7F986-356F-5633-C9AA-C76F81D9E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33" y="2474198"/>
            <a:ext cx="9304920" cy="3175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94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466562" y="718971"/>
            <a:ext cx="1125887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endParaRPr lang="nl-NL" sz="3600" b="1" dirty="0"/>
          </a:p>
          <a:p>
            <a:endParaRPr lang="nl-NL" sz="3600" dirty="0"/>
          </a:p>
          <a:p>
            <a:r>
              <a:rPr lang="nl-NL" sz="3600" dirty="0"/>
              <a:t>	</a:t>
            </a:r>
            <a:r>
              <a:rPr lang="nl-NL" sz="3600" i="1" dirty="0"/>
              <a:t>Het Sociaal Domein is complex</a:t>
            </a:r>
            <a:br>
              <a:rPr lang="nl-NL" sz="3600" i="1" dirty="0"/>
            </a:br>
            <a:br>
              <a:rPr lang="nl-NL" sz="3600" i="1" dirty="0"/>
            </a:br>
            <a:r>
              <a:rPr lang="nl-NL" sz="3600" i="1" dirty="0"/>
              <a:t>	&amp;</a:t>
            </a:r>
            <a:br>
              <a:rPr lang="nl-NL" sz="3600" i="1" dirty="0"/>
            </a:br>
            <a:br>
              <a:rPr lang="nl-NL" sz="3600" i="1" dirty="0"/>
            </a:br>
            <a:r>
              <a:rPr lang="nl-NL" sz="3600" i="1" dirty="0"/>
              <a:t> 	Kennis is versnipperd </a:t>
            </a:r>
          </a:p>
          <a:p>
            <a:endParaRPr lang="nl-NL" sz="3600" dirty="0"/>
          </a:p>
          <a:p>
            <a:r>
              <a:rPr lang="nl-NL" sz="3600" dirty="0"/>
              <a:t> </a:t>
            </a:r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487" y="5361331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E7CFBF9-FC45-207D-3612-E39E54E96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354" y="1764743"/>
            <a:ext cx="2895851" cy="1133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91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520994" y="724518"/>
            <a:ext cx="1125887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r>
              <a:rPr lang="nl-NL" sz="3600" b="1" dirty="0"/>
              <a:t>Het sociaal domein is complex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19" y="5366878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2FD36C7-C867-FFA5-401D-B2CCA7EB6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52" y="2173514"/>
            <a:ext cx="8542928" cy="3567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2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520994" y="765244"/>
            <a:ext cx="1125887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r>
              <a:rPr lang="nl-NL" sz="3600" b="1" dirty="0"/>
              <a:t>Kennis is versnipperd 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19" y="5366878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A40132-B2AE-EB3A-1AD3-0DFF48FB7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96" y="2859384"/>
            <a:ext cx="6211161" cy="29246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2" descr="Nieuw platform voor professionals helpt versnippering van kennis voorkomen">
            <a:extLst>
              <a:ext uri="{FF2B5EF4-FFF2-40B4-BE49-F238E27FC236}">
                <a16:creationId xmlns:a16="http://schemas.microsoft.com/office/drawing/2014/main" id="{CE6EE0BF-929C-D016-6051-4972CD1729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454045-0FF0-1EB8-BF03-DA1503C63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172" y="1210762"/>
            <a:ext cx="3987964" cy="26586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85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520994" y="724518"/>
            <a:ext cx="1125887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endParaRPr lang="nl-NL" sz="3600" b="1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19" y="5366878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9248EBB-DE77-E842-8544-E7F56222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69" y="1366393"/>
            <a:ext cx="9015084" cy="43377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91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681290" y="724518"/>
            <a:ext cx="1125887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r>
              <a:rPr lang="nl-NL" sz="3600" b="1" dirty="0"/>
              <a:t>Waarom dit platform?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15" y="5366878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2AEDB-1526-537B-DDB6-AB0B5121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80" y="1927847"/>
            <a:ext cx="9888739" cy="40592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D33AB78-82D1-E144-42CD-77EA898F7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08" y="1927847"/>
            <a:ext cx="4436411" cy="40592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146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195943" y="724518"/>
            <a:ext cx="11789228" cy="58477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b="1" dirty="0"/>
              <a:t>Toegevoegde waarde 1SociaalDomein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						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</a:t>
            </a:r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06" y="5593787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010CE4C-3FC7-D62D-A243-51CD986459F1}"/>
              </a:ext>
            </a:extLst>
          </p:cNvPr>
          <p:cNvSpPr txBox="1"/>
          <p:nvPr/>
        </p:nvSpPr>
        <p:spPr>
          <a:xfrm>
            <a:off x="8002262" y="2052459"/>
            <a:ext cx="3637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br>
              <a:rPr lang="nl-NL" dirty="0">
                <a:sym typeface="Wingdings" panose="05000000000000000000" pitchFamily="2" charset="2"/>
              </a:rPr>
            </a:br>
            <a:br>
              <a:rPr lang="nl-NL" dirty="0">
                <a:sym typeface="Wingdings" panose="05000000000000000000" pitchFamily="2" charset="2"/>
              </a:rPr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87252B-5543-CC82-3EEE-02A22A549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"/>
          <a:stretch/>
        </p:blipFill>
        <p:spPr>
          <a:xfrm>
            <a:off x="412130" y="1910507"/>
            <a:ext cx="3853300" cy="394557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6945D80-1BBE-BB86-B09D-AB8B60D42230}"/>
              </a:ext>
            </a:extLst>
          </p:cNvPr>
          <p:cNvSpPr txBox="1"/>
          <p:nvPr/>
        </p:nvSpPr>
        <p:spPr>
          <a:xfrm>
            <a:off x="5898813" y="1910507"/>
            <a:ext cx="60863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-apple-system"/>
              </a:rPr>
              <a:t>Met </a:t>
            </a:r>
            <a:r>
              <a:rPr lang="nl-NL" sz="2000" b="1" dirty="0">
                <a:latin typeface="-apple-system"/>
              </a:rPr>
              <a:t>1 account </a:t>
            </a:r>
            <a:r>
              <a:rPr lang="nl-NL" sz="2000" dirty="0">
                <a:latin typeface="-apple-system"/>
              </a:rPr>
              <a:t>samenwerken en kennis delen op </a:t>
            </a:r>
            <a:br>
              <a:rPr lang="nl-NL" sz="2000" dirty="0">
                <a:latin typeface="-apple-system"/>
              </a:rPr>
            </a:br>
            <a:r>
              <a:rPr lang="nl-NL" sz="2000" dirty="0">
                <a:latin typeface="-apple-system"/>
              </a:rPr>
              <a:t>lokaal, regionaal en landelijk niveau: </a:t>
            </a:r>
            <a:br>
              <a:rPr lang="nl-NL" sz="2000" dirty="0">
                <a:latin typeface="-apple-system"/>
              </a:rPr>
            </a:br>
            <a:r>
              <a:rPr lang="nl-NL" sz="2000" dirty="0">
                <a:latin typeface="-apple-system"/>
              </a:rPr>
              <a:t> 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-apple-system"/>
              </a:rPr>
              <a:t>(Besloten) Wijk en projectgroepen (lokaal niveau) 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-apple-system"/>
              </a:rPr>
              <a:t>Regionetwerken (regionaal niveau) 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-apple-system"/>
              </a:rPr>
              <a:t>Landelijke netwerken en leersessies (landelijk niveau) </a:t>
            </a:r>
            <a:br>
              <a:rPr lang="nl-NL" sz="2000" dirty="0">
                <a:latin typeface="-apple-system"/>
              </a:rPr>
            </a:br>
            <a:br>
              <a:rPr lang="nl-NL" sz="2000" dirty="0">
                <a:latin typeface="-apple-system"/>
              </a:rPr>
            </a:br>
            <a:br>
              <a:rPr lang="nl-NL" sz="2000" dirty="0">
                <a:latin typeface="-apple-system"/>
              </a:rPr>
            </a:br>
            <a:endParaRPr lang="nl-NL" sz="2000" dirty="0"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-apple-system"/>
              </a:rPr>
              <a:t>Deelname wordt beloond met accreditatiepunten van SKJ en registerplein</a:t>
            </a:r>
            <a:br>
              <a:rPr lang="nl-NL" sz="2000" b="0" i="0" dirty="0">
                <a:effectLst/>
                <a:latin typeface="-apple-system"/>
              </a:rPr>
            </a:br>
            <a:endParaRPr lang="nl-NL" sz="2000" dirty="0"/>
          </a:p>
        </p:txBody>
      </p:sp>
      <p:sp>
        <p:nvSpPr>
          <p:cNvPr id="8" name="Pijl links 20">
            <a:extLst>
              <a:ext uri="{FF2B5EF4-FFF2-40B4-BE49-F238E27FC236}">
                <a16:creationId xmlns:a16="http://schemas.microsoft.com/office/drawing/2014/main" id="{8BFDD9ED-2E9A-76F0-A4F1-FB7F2C0AD554}"/>
              </a:ext>
            </a:extLst>
          </p:cNvPr>
          <p:cNvSpPr/>
          <p:nvPr/>
        </p:nvSpPr>
        <p:spPr>
          <a:xfrm flipV="1">
            <a:off x="4481617" y="3648395"/>
            <a:ext cx="1138028" cy="414348"/>
          </a:xfrm>
          <a:prstGeom prst="rightArrow">
            <a:avLst>
              <a:gd name="adj1" fmla="val 39162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9A036B0-6B26-87EA-03D9-55EE05796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772" y="5481290"/>
            <a:ext cx="1340398" cy="816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25CC472-5FEF-51BE-05F2-5A63296E9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526" y="5536924"/>
            <a:ext cx="1871376" cy="7051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63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BEBD345-CE1A-4923-B707-E20D51F9E7A9}"/>
              </a:ext>
            </a:extLst>
          </p:cNvPr>
          <p:cNvSpPr txBox="1"/>
          <p:nvPr/>
        </p:nvSpPr>
        <p:spPr>
          <a:xfrm>
            <a:off x="520994" y="724518"/>
            <a:ext cx="11258876" cy="5816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b="1" dirty="0"/>
              <a:t> 1SociaalDomein is het collectief netwerk</a:t>
            </a:r>
          </a:p>
          <a:p>
            <a:r>
              <a:rPr lang="nl-NL" sz="2800" i="1" dirty="0"/>
              <a:t>Waar je hulp kan vragen en kan samenwerken met 28.500+ professionals</a:t>
            </a:r>
          </a:p>
          <a:p>
            <a:endParaRPr lang="nl-NL" sz="20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                                      </a:t>
            </a:r>
          </a:p>
          <a:p>
            <a:r>
              <a:rPr lang="nl-NL" sz="3600" dirty="0"/>
              <a:t> </a:t>
            </a:r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2" name="Picture 12" descr="1SociaalDomein, landelijk platform voor het sociaal domein | Platform  Sociaal Werk Nederland">
            <a:extLst>
              <a:ext uri="{FF2B5EF4-FFF2-40B4-BE49-F238E27FC236}">
                <a16:creationId xmlns:a16="http://schemas.microsoft.com/office/drawing/2014/main" id="{8C3BD50E-2C38-9F75-A6E4-CD7AB29A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19" y="5551544"/>
            <a:ext cx="989951" cy="9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AB89B0-D22D-67CF-0F2C-F973EBF2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3" y="2070253"/>
            <a:ext cx="8550366" cy="3976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B423D0BF-C91A-F65D-8FCE-6981D00F73D7}"/>
              </a:ext>
            </a:extLst>
          </p:cNvPr>
          <p:cNvSpPr txBox="1"/>
          <p:nvPr/>
        </p:nvSpPr>
        <p:spPr>
          <a:xfrm>
            <a:off x="1526902" y="4583497"/>
            <a:ext cx="1510211" cy="413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0119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8650</TotalTime>
  <Words>398</Words>
  <Application>Microsoft Office PowerPoint</Application>
  <PresentationFormat>Breedbeeld</PresentationFormat>
  <Paragraphs>213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lisettesnippe@gmail.com</dc:creator>
  <cp:lastModifiedBy>Thomas Dollevoet</cp:lastModifiedBy>
  <cp:revision>84</cp:revision>
  <dcterms:created xsi:type="dcterms:W3CDTF">2020-11-22T10:02:27Z</dcterms:created>
  <dcterms:modified xsi:type="dcterms:W3CDTF">2024-03-20T17:58:34Z</dcterms:modified>
</cp:coreProperties>
</file>